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60" r:id="rId3"/>
    <p:sldId id="272" r:id="rId4"/>
    <p:sldId id="268" r:id="rId5"/>
    <p:sldId id="273" r:id="rId6"/>
    <p:sldId id="274" r:id="rId7"/>
    <p:sldId id="259" r:id="rId8"/>
    <p:sldId id="275" r:id="rId9"/>
    <p:sldId id="276" r:id="rId10"/>
    <p:sldId id="277" r:id="rId11"/>
    <p:sldId id="261" r:id="rId12"/>
    <p:sldId id="278" r:id="rId13"/>
    <p:sldId id="279" r:id="rId14"/>
    <p:sldId id="280" r:id="rId15"/>
    <p:sldId id="267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65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17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67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191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3337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349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31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313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400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020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74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274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519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93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498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78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16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227EA-906B-467E-9E37-131FB21277B9}" type="datetimeFigureOut">
              <a:rPr lang="en-SG" smtClean="0"/>
              <a:t>15/3/2023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961B-44CF-4923-9F0B-2C3C04146B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1238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9CD9-B2C7-F74E-8843-710E0B5F1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Linkalysis</a:t>
            </a:r>
            <a:r>
              <a:rPr lang="en-US" dirty="0"/>
              <a:t>: Network Analytics Suite</a:t>
            </a:r>
            <a:endParaRPr lang="en-S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8EC76A-5BB4-665A-D320-888EB58F25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284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2D17-B332-797C-45A7-E2A3DEA9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 trade detector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565F-71B2-8D61-F616-A63B1B64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42" y="4477449"/>
            <a:ext cx="5226096" cy="1266241"/>
          </a:xfrm>
        </p:spPr>
        <p:txBody>
          <a:bodyPr/>
          <a:lstStyle/>
          <a:p>
            <a:r>
              <a:rPr lang="en-US" dirty="0" err="1"/>
              <a:t>Hellomoon</a:t>
            </a:r>
            <a:r>
              <a:rPr lang="en-US" dirty="0"/>
              <a:t>: Pairwise transactions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A965C-8D1B-DC09-1280-72E32D77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81" y="2109128"/>
            <a:ext cx="6287270" cy="226931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14A5D4-77E4-9780-E314-84E10E29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4" y="1236429"/>
            <a:ext cx="5165521" cy="38741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920A32-5C5D-1C60-F847-D065A52A3991}"/>
              </a:ext>
            </a:extLst>
          </p:cNvPr>
          <p:cNvSpPr txBox="1">
            <a:spLocks/>
          </p:cNvSpPr>
          <p:nvPr/>
        </p:nvSpPr>
        <p:spPr>
          <a:xfrm>
            <a:off x="159074" y="5154001"/>
            <a:ext cx="5226096" cy="1687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Ours: Discovered “Ring of 7” that trade with each other across 41 </a:t>
            </a:r>
            <a:r>
              <a:rPr lang="en-US" dirty="0" err="1"/>
              <a:t>tx</a:t>
            </a:r>
            <a:r>
              <a:rPr lang="en-US" dirty="0"/>
              <a:t> in1 month</a:t>
            </a:r>
          </a:p>
          <a:p>
            <a:r>
              <a:rPr lang="en-US" dirty="0"/>
              <a:t>Only possible to spot with machines!</a:t>
            </a:r>
          </a:p>
          <a:p>
            <a:r>
              <a:rPr lang="en-US" dirty="0"/>
              <a:t>Label: Total </a:t>
            </a:r>
            <a:r>
              <a:rPr lang="en-US" dirty="0" err="1"/>
              <a:t>tx</a:t>
            </a:r>
            <a:r>
              <a:rPr lang="en-US" dirty="0"/>
              <a:t> volume (SOL) over time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320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AAA4-3CDF-A5B9-CA9B-7207D9D7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analytics: 3 Mar 2023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C74D-372C-F407-0B57-E669403C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3" y="2663672"/>
            <a:ext cx="1962424" cy="54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569D6-2230-65E1-A783-0299EFFE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1" y="3478168"/>
            <a:ext cx="2197380" cy="494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F91A5-3DF2-9C55-8C9B-CDA5EA46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1" y="4231638"/>
            <a:ext cx="2238375" cy="400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B5E65-327F-F070-F18A-0085777C3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159" y="2681017"/>
            <a:ext cx="2305372" cy="6001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959F7E-6B9E-031E-950E-13E848E9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7" y="4828211"/>
            <a:ext cx="2600453" cy="49408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54113B-0120-5474-309A-BF1C10071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687" y="2743400"/>
            <a:ext cx="2172286" cy="181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2C341-576D-1E97-EDF4-106E0267D8F6}"/>
              </a:ext>
            </a:extLst>
          </p:cNvPr>
          <p:cNvSpPr txBox="1"/>
          <p:nvPr/>
        </p:nvSpPr>
        <p:spPr>
          <a:xfrm>
            <a:off x="2209800" y="1947453"/>
            <a:ext cx="196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10 volume</a:t>
            </a:r>
          </a:p>
        </p:txBody>
      </p:sp>
      <p:pic>
        <p:nvPicPr>
          <p:cNvPr id="4098" name="Picture 2" descr="Bank - Free business icons">
            <a:extLst>
              <a:ext uri="{FF2B5EF4-FFF2-40B4-BE49-F238E27FC236}">
                <a16:creationId xmlns:a16="http://schemas.microsoft.com/office/drawing/2014/main" id="{DC8D0B5E-530F-DFA3-5EC8-260F4F15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01" y="3784983"/>
            <a:ext cx="1537314" cy="15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1343B6-FC7B-3C0C-4841-7CB3DB38DC05}"/>
              </a:ext>
            </a:extLst>
          </p:cNvPr>
          <p:cNvSpPr txBox="1"/>
          <p:nvPr/>
        </p:nvSpPr>
        <p:spPr>
          <a:xfrm>
            <a:off x="8312150" y="1947453"/>
            <a:ext cx="196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10 </a:t>
            </a:r>
            <a:r>
              <a:rPr lang="en-US" b="1" dirty="0" err="1"/>
              <a:t>tx</a:t>
            </a:r>
            <a:r>
              <a:rPr lang="en-US" b="1" dirty="0"/>
              <a:t> count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71-F9F4-E46B-A8C4-7FE207F00279}"/>
              </a:ext>
            </a:extLst>
          </p:cNvPr>
          <p:cNvSpPr txBox="1"/>
          <p:nvPr/>
        </p:nvSpPr>
        <p:spPr>
          <a:xfrm>
            <a:off x="3170695" y="5328647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Institutional Yield Farmer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3363C-37ED-10F2-527E-A944D6DAB1A0}"/>
              </a:ext>
            </a:extLst>
          </p:cNvPr>
          <p:cNvSpPr txBox="1"/>
          <p:nvPr/>
        </p:nvSpPr>
        <p:spPr>
          <a:xfrm>
            <a:off x="7145734" y="463183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 Atlas</a:t>
            </a:r>
            <a:endParaRPr lang="en-SG" dirty="0"/>
          </a:p>
        </p:txBody>
      </p:sp>
      <p:pic>
        <p:nvPicPr>
          <p:cNvPr id="4100" name="Picture 4" descr="Smart contracts - Free business and finance icons">
            <a:extLst>
              <a:ext uri="{FF2B5EF4-FFF2-40B4-BE49-F238E27FC236}">
                <a16:creationId xmlns:a16="http://schemas.microsoft.com/office/drawing/2014/main" id="{EC8E153E-65D1-5B0C-1948-5BCBC196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839" y="2719771"/>
            <a:ext cx="1789112" cy="1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DDFB8-160A-FB0E-09F6-DA0217471F10}"/>
              </a:ext>
            </a:extLst>
          </p:cNvPr>
          <p:cNvSpPr txBox="1"/>
          <p:nvPr/>
        </p:nvSpPr>
        <p:spPr>
          <a:xfrm>
            <a:off x="8779999" y="4638182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Intermediate Smart Contracts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4159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BC78-879C-72D5-4C31-7318839F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OuR</a:t>
            </a:r>
            <a:r>
              <a:rPr lang="en-US" dirty="0"/>
              <a:t> analytics: 3 Mar 2023</a:t>
            </a:r>
            <a:endParaRPr lang="en-SG" dirty="0"/>
          </a:p>
        </p:txBody>
      </p:sp>
      <p:pic>
        <p:nvPicPr>
          <p:cNvPr id="5122" name="Picture 2" descr="Bet - Free entertainment icons">
            <a:extLst>
              <a:ext uri="{FF2B5EF4-FFF2-40B4-BE49-F238E27FC236}">
                <a16:creationId xmlns:a16="http://schemas.microsoft.com/office/drawing/2014/main" id="{873886FE-5807-95A7-4ADA-FEC403BC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5" y="24638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E73BA-72DA-BA98-FF6B-1DC32046C62E}"/>
              </a:ext>
            </a:extLst>
          </p:cNvPr>
          <p:cNvSpPr txBox="1"/>
          <p:nvPr/>
        </p:nvSpPr>
        <p:spPr>
          <a:xfrm>
            <a:off x="88494" y="4718050"/>
            <a:ext cx="200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(Pari Mutuel?) Betting bots</a:t>
            </a:r>
            <a:endParaRPr lang="en-SG" dirty="0"/>
          </a:p>
        </p:txBody>
      </p:sp>
      <p:pic>
        <p:nvPicPr>
          <p:cNvPr id="5" name="Picture 2" descr="Crypto Exchange | Bitcoin Exchange | Bitcoin Trading | KuCoin">
            <a:extLst>
              <a:ext uri="{FF2B5EF4-FFF2-40B4-BE49-F238E27FC236}">
                <a16:creationId xmlns:a16="http://schemas.microsoft.com/office/drawing/2014/main" id="{B2DCCA14-E8F0-BFDB-70DC-1C4AA8FE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88" y="2713635"/>
            <a:ext cx="1746780" cy="17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rca | DeFi for people, not programs">
            <a:extLst>
              <a:ext uri="{FF2B5EF4-FFF2-40B4-BE49-F238E27FC236}">
                <a16:creationId xmlns:a16="http://schemas.microsoft.com/office/drawing/2014/main" id="{1A80A248-F6E1-CA64-4427-B60285DF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25" y="2215426"/>
            <a:ext cx="2249221" cy="12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Raydium Protocol 🧬. An on-chain order book AMM powering the… | by  Raydium | Medium">
            <a:extLst>
              <a:ext uri="{FF2B5EF4-FFF2-40B4-BE49-F238E27FC236}">
                <a16:creationId xmlns:a16="http://schemas.microsoft.com/office/drawing/2014/main" id="{81456BBD-9308-25A3-6904-CF98A1A7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25" y="3589102"/>
            <a:ext cx="2199558" cy="12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1E59-0810-AD3B-EDA5-70034ECA0F8C}"/>
              </a:ext>
            </a:extLst>
          </p:cNvPr>
          <p:cNvSpPr txBox="1"/>
          <p:nvPr/>
        </p:nvSpPr>
        <p:spPr>
          <a:xfrm>
            <a:off x="5528984" y="4920049"/>
            <a:ext cx="322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More exchange addresses</a:t>
            </a:r>
            <a:endParaRPr lang="en-SG" dirty="0"/>
          </a:p>
        </p:txBody>
      </p:sp>
      <p:pic>
        <p:nvPicPr>
          <p:cNvPr id="5124" name="Picture 4" descr="Arbitrage Icon from Arbitrage Collection. Stock Vector - Illustration of  icon, banking: 130937344">
            <a:extLst>
              <a:ext uri="{FF2B5EF4-FFF2-40B4-BE49-F238E27FC236}">
                <a16:creationId xmlns:a16="http://schemas.microsoft.com/office/drawing/2014/main" id="{60018BD5-24E6-01E4-E1F9-11FC8D3D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4638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A405C-FDA2-96F4-1EA9-96B45E8CFA38}"/>
              </a:ext>
            </a:extLst>
          </p:cNvPr>
          <p:cNvSpPr txBox="1"/>
          <p:nvPr/>
        </p:nvSpPr>
        <p:spPr>
          <a:xfrm>
            <a:off x="2628900" y="4718050"/>
            <a:ext cx="179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Arbitrage bots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AFC44-E932-DB2E-E652-337C7D01D6C0}"/>
              </a:ext>
            </a:extLst>
          </p:cNvPr>
          <p:cNvSpPr txBox="1"/>
          <p:nvPr/>
        </p:nvSpPr>
        <p:spPr>
          <a:xfrm>
            <a:off x="713319" y="5521101"/>
            <a:ext cx="303660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their strategy and build a better one?</a:t>
            </a:r>
            <a:endParaRPr lang="en-SG" dirty="0"/>
          </a:p>
        </p:txBody>
      </p:sp>
      <p:pic>
        <p:nvPicPr>
          <p:cNvPr id="5126" name="Picture 6" descr="Whale - Free animals icons">
            <a:extLst>
              <a:ext uri="{FF2B5EF4-FFF2-40B4-BE49-F238E27FC236}">
                <a16:creationId xmlns:a16="http://schemas.microsoft.com/office/drawing/2014/main" id="{29348AD0-CAC4-0B9A-7E7B-85C574B03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388" y="24638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CB7C85-3092-44D0-39DD-E7B4B7CB989D}"/>
              </a:ext>
            </a:extLst>
          </p:cNvPr>
          <p:cNvSpPr txBox="1"/>
          <p:nvPr/>
        </p:nvSpPr>
        <p:spPr>
          <a:xfrm>
            <a:off x="9632950" y="4875947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Whale addresses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91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74F-2EFE-49B5-4D6E-1A60DC19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5B0E-25C0-5D99-D400-4C853392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5CE45-DC23-7536-7155-F563E323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185"/>
            <a:ext cx="1219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36CA-3469-AA03-A120-5FC692EC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F46C-D9E6-FD22-D892-D9327672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A110A-9808-0973-39D2-97BE82C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703559"/>
            <a:ext cx="11131062" cy="51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F12B-4721-CA36-F261-6768CCBE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CEC27-A635-5D5F-3B7F-B7F61364E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0" y="4913468"/>
            <a:ext cx="3702050" cy="176038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Open to your ideas on AI/ Data Science + Web3! (</a:t>
            </a:r>
            <a:r>
              <a:rPr lang="en-US" dirty="0" err="1"/>
              <a:t>eg</a:t>
            </a:r>
            <a:r>
              <a:rPr lang="en-US" dirty="0"/>
              <a:t> code generation)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5A74-7EE5-1B7E-A3C5-778EC836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8" y="2366429"/>
            <a:ext cx="4227280" cy="2113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DDCDC-9ADB-D13C-11E4-BC1800BD7B2C}"/>
              </a:ext>
            </a:extLst>
          </p:cNvPr>
          <p:cNvSpPr txBox="1"/>
          <p:nvPr/>
        </p:nvSpPr>
        <p:spPr>
          <a:xfrm>
            <a:off x="317688" y="4913468"/>
            <a:ext cx="368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me! ~6 years experience in Artificial Intelligence research</a:t>
            </a:r>
          </a:p>
          <a:p>
            <a:endParaRPr lang="en-US" dirty="0"/>
          </a:p>
          <a:p>
            <a:r>
              <a:rPr lang="en-US" dirty="0"/>
              <a:t>Contact Nick: </a:t>
            </a:r>
            <a:r>
              <a:rPr lang="en-US" dirty="0" err="1"/>
              <a:t>shh_throw</a:t>
            </a:r>
            <a:r>
              <a:rPr lang="en-US" dirty="0"/>
              <a:t> at </a:t>
            </a:r>
            <a:r>
              <a:rPr lang="en-US" dirty="0" err="1"/>
              <a:t>protonmail</a:t>
            </a:r>
            <a:r>
              <a:rPr lang="en-US" dirty="0"/>
              <a:t> dot com</a:t>
            </a:r>
          </a:p>
          <a:p>
            <a:r>
              <a:rPr lang="en-US" dirty="0"/>
              <a:t> </a:t>
            </a:r>
            <a:endParaRPr lang="en-SG" dirty="0"/>
          </a:p>
        </p:txBody>
      </p:sp>
      <p:pic>
        <p:nvPicPr>
          <p:cNvPr id="6146" name="Picture 2" descr="Collaboration - Free hands and gestures icons">
            <a:extLst>
              <a:ext uri="{FF2B5EF4-FFF2-40B4-BE49-F238E27FC236}">
                <a16:creationId xmlns:a16="http://schemas.microsoft.com/office/drawing/2014/main" id="{8971DF84-D943-205F-E219-5AAD9745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3369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DBF81-A18E-5CB0-3DF3-7CE97F53B0EA}"/>
              </a:ext>
            </a:extLst>
          </p:cNvPr>
          <p:cNvSpPr txBox="1"/>
          <p:nvPr/>
        </p:nvSpPr>
        <p:spPr>
          <a:xfrm>
            <a:off x="4752211" y="4800600"/>
            <a:ext cx="2603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Looking for awesome collaborations to unlock the power of network analytics!</a:t>
            </a:r>
          </a:p>
          <a:p>
            <a:pPr algn="just"/>
            <a:endParaRPr lang="en-US" dirty="0"/>
          </a:p>
          <a:p>
            <a:pPr algn="just"/>
            <a:r>
              <a:rPr lang="en-US" b="1" u="sng" dirty="0"/>
              <a:t>Available for hire/ contract work :D</a:t>
            </a:r>
          </a:p>
          <a:p>
            <a:pPr algn="just"/>
            <a:endParaRPr lang="en-SG" dirty="0"/>
          </a:p>
        </p:txBody>
      </p:sp>
      <p:pic>
        <p:nvPicPr>
          <p:cNvPr id="6148" name="Picture 4" descr="Code - Free computer icons">
            <a:extLst>
              <a:ext uri="{FF2B5EF4-FFF2-40B4-BE49-F238E27FC236}">
                <a16:creationId xmlns:a16="http://schemas.microsoft.com/office/drawing/2014/main" id="{A9C06817-10AD-B2D6-80CA-77C42599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88" y="23369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4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FC4D-7299-0966-2501-A4E4B267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D748-E6B5-D00E-4165-79DED073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006090"/>
          </a:xfrm>
        </p:spPr>
        <p:txBody>
          <a:bodyPr/>
          <a:lstStyle/>
          <a:p>
            <a:r>
              <a:rPr lang="en-US" dirty="0"/>
              <a:t>Full stack deployment: Continuous monitoring</a:t>
            </a:r>
          </a:p>
          <a:p>
            <a:r>
              <a:rPr lang="en-US" dirty="0"/>
              <a:t>Predicting / Realtime alert for exploits?</a:t>
            </a:r>
          </a:p>
          <a:p>
            <a:r>
              <a:rPr lang="en-US" dirty="0"/>
              <a:t>Combine various metrics to assess NFT Risk – See NFT Risk Lens!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8CA09-0D0C-53C1-E362-4BE8A2DB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3" y="4728600"/>
            <a:ext cx="3886352" cy="5674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5A627-6B48-B158-ED7A-6770CFD8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443" y="4728601"/>
            <a:ext cx="4691782" cy="567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4EFA8F-E763-322B-1356-DA55DC92C548}"/>
              </a:ext>
            </a:extLst>
          </p:cNvPr>
          <p:cNvSpPr txBox="1"/>
          <p:nvPr/>
        </p:nvSpPr>
        <p:spPr>
          <a:xfrm>
            <a:off x="1301894" y="534625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Consultation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3C82F-67A5-5CEB-18AD-1CF48003DFB3}"/>
              </a:ext>
            </a:extLst>
          </p:cNvPr>
          <p:cNvSpPr txBox="1"/>
          <p:nvPr/>
        </p:nvSpPr>
        <p:spPr>
          <a:xfrm>
            <a:off x="5445269" y="53367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A8AA6-F14A-B296-2B87-65A6CFDA7BBC}"/>
              </a:ext>
            </a:extLst>
          </p:cNvPr>
          <p:cNvSpPr txBox="1"/>
          <p:nvPr/>
        </p:nvSpPr>
        <p:spPr>
          <a:xfrm>
            <a:off x="9074294" y="528910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B0DE8-AE84-DA34-0F71-694D7BA31790}"/>
              </a:ext>
            </a:extLst>
          </p:cNvPr>
          <p:cNvSpPr txBox="1"/>
          <p:nvPr/>
        </p:nvSpPr>
        <p:spPr>
          <a:xfrm>
            <a:off x="4371975" y="4050327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Special Thanks To:</a:t>
            </a:r>
            <a:endParaRPr lang="en-SG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4CB1D-2ED4-C133-C895-5B15B118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12" y="4668140"/>
            <a:ext cx="2088180" cy="6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C780-593A-79C9-08E1-37A0862F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2999"/>
            <a:ext cx="12107008" cy="914401"/>
          </a:xfrm>
        </p:spPr>
        <p:txBody>
          <a:bodyPr>
            <a:normAutofit fontScale="90000"/>
          </a:bodyPr>
          <a:lstStyle/>
          <a:p>
            <a:r>
              <a:rPr lang="en-US" dirty="0"/>
              <a:t>Fake volume &amp; activity is bad for the ecosystem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CCC6-8946-A211-5409-0A09DCA6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0" y="2194560"/>
            <a:ext cx="11910158" cy="4024125"/>
          </a:xfrm>
        </p:spPr>
        <p:txBody>
          <a:bodyPr/>
          <a:lstStyle/>
          <a:p>
            <a:r>
              <a:rPr lang="en-US" dirty="0"/>
              <a:t>Artificial pump (and dump) – Token ruggers stole $30mm in 2022 (Source: </a:t>
            </a:r>
            <a:r>
              <a:rPr lang="en-US" dirty="0" err="1"/>
              <a:t>Chainalysis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What about NFTs?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156A0-FE67-B437-866D-5E5BB19B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907799"/>
            <a:ext cx="6546850" cy="3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2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78ED-26AD-63D9-7A4E-CB79302E4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2647950"/>
            <a:ext cx="7207250" cy="3570735"/>
          </a:xfrm>
        </p:spPr>
        <p:txBody>
          <a:bodyPr/>
          <a:lstStyle/>
          <a:p>
            <a:pPr lvl="1"/>
            <a:r>
              <a:rPr lang="en-US" dirty="0"/>
              <a:t>Sybil liquidity incentives and airdrops</a:t>
            </a:r>
          </a:p>
          <a:p>
            <a:pPr lvl="2"/>
            <a:r>
              <a:rPr lang="en-US" dirty="0"/>
              <a:t>Incentive size (TAM):</a:t>
            </a:r>
          </a:p>
          <a:p>
            <a:pPr lvl="3"/>
            <a:r>
              <a:rPr lang="en-US" dirty="0"/>
              <a:t>180mm (AVAX)</a:t>
            </a:r>
          </a:p>
          <a:p>
            <a:pPr lvl="3"/>
            <a:r>
              <a:rPr lang="en-US" dirty="0"/>
              <a:t>150mm (MATIC)</a:t>
            </a:r>
          </a:p>
          <a:p>
            <a:pPr lvl="3"/>
            <a:r>
              <a:rPr lang="en-US" dirty="0"/>
              <a:t>100mm (BNB)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FDFBC-2851-7E32-2558-59E5A8C1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60" y="1898650"/>
            <a:ext cx="4231951" cy="482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0CA860-0D36-55DA-D700-B04A4443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2999"/>
            <a:ext cx="12107008" cy="914401"/>
          </a:xfrm>
        </p:spPr>
        <p:txBody>
          <a:bodyPr>
            <a:normAutofit fontScale="90000"/>
          </a:bodyPr>
          <a:lstStyle/>
          <a:p>
            <a:r>
              <a:rPr lang="en-US" dirty="0"/>
              <a:t>Fake volume &amp; activity is bad for the ecosystem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B75F4A-AD79-F063-1F3E-3DBDF768BAA5}"/>
              </a:ext>
            </a:extLst>
          </p:cNvPr>
          <p:cNvCxnSpPr>
            <a:cxnSpLocks/>
          </p:cNvCxnSpPr>
          <p:nvPr/>
        </p:nvCxnSpPr>
        <p:spPr>
          <a:xfrm>
            <a:off x="8458200" y="6635750"/>
            <a:ext cx="914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83B818-947B-6ED7-5753-430C9D694BE6}"/>
              </a:ext>
            </a:extLst>
          </p:cNvPr>
          <p:cNvCxnSpPr>
            <a:cxnSpLocks/>
          </p:cNvCxnSpPr>
          <p:nvPr/>
        </p:nvCxnSpPr>
        <p:spPr>
          <a:xfrm>
            <a:off x="9855200" y="6254750"/>
            <a:ext cx="914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1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509D-5BDC-7C76-2F69-BEF261D2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2173"/>
            <a:ext cx="12141200" cy="1293028"/>
          </a:xfrm>
        </p:spPr>
        <p:txBody>
          <a:bodyPr>
            <a:normAutofit/>
          </a:bodyPr>
          <a:lstStyle/>
          <a:p>
            <a:r>
              <a:rPr lang="en-US" dirty="0"/>
              <a:t> solution: the </a:t>
            </a:r>
            <a:r>
              <a:rPr lang="en-US" b="1" u="sng" dirty="0"/>
              <a:t>science</a:t>
            </a:r>
            <a:r>
              <a:rPr lang="en-US" dirty="0"/>
              <a:t> of connections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EE4B-1AA7-00A4-0C1C-D2253E757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450" y="2918460"/>
            <a:ext cx="6943725" cy="2923540"/>
          </a:xfrm>
        </p:spPr>
        <p:txBody>
          <a:bodyPr/>
          <a:lstStyle/>
          <a:p>
            <a:pPr algn="just"/>
            <a:r>
              <a:rPr lang="en-US" b="1" u="sng" dirty="0"/>
              <a:t>Groups</a:t>
            </a:r>
            <a:r>
              <a:rPr lang="en-US" b="1" dirty="0"/>
              <a:t> </a:t>
            </a:r>
            <a:r>
              <a:rPr lang="en-US" dirty="0"/>
              <a:t>of people and their </a:t>
            </a:r>
            <a:r>
              <a:rPr lang="en-US" b="1" u="sng" dirty="0"/>
              <a:t>relations</a:t>
            </a:r>
            <a:r>
              <a:rPr lang="en-US" dirty="0"/>
              <a:t>, not individuals!</a:t>
            </a:r>
          </a:p>
          <a:p>
            <a:pPr algn="just"/>
            <a:r>
              <a:rPr lang="en-US" dirty="0"/>
              <a:t>E.g. Social networks: Humans and friendships</a:t>
            </a:r>
          </a:p>
          <a:p>
            <a:pPr algn="just"/>
            <a:r>
              <a:rPr lang="en-SG" dirty="0"/>
              <a:t>Has </a:t>
            </a:r>
            <a:r>
              <a:rPr lang="en-SG" b="1" u="sng" dirty="0"/>
              <a:t>answers to big questions</a:t>
            </a:r>
            <a:r>
              <a:rPr lang="en-SG" dirty="0"/>
              <a:t>:</a:t>
            </a:r>
          </a:p>
          <a:p>
            <a:pPr lvl="1" algn="just"/>
            <a:r>
              <a:rPr lang="en-SG" dirty="0"/>
              <a:t>Who are the important entities?</a:t>
            </a:r>
          </a:p>
          <a:p>
            <a:pPr lvl="1" algn="just"/>
            <a:r>
              <a:rPr lang="en-SG" dirty="0"/>
              <a:t>How to automatically detect communities?</a:t>
            </a:r>
          </a:p>
          <a:p>
            <a:pPr lvl="1" algn="just"/>
            <a:r>
              <a:rPr lang="en-SG" dirty="0"/>
              <a:t>How to model dynamics? (e.g. disease spread)</a:t>
            </a:r>
          </a:p>
          <a:p>
            <a:pPr marL="457200" lvl="1" indent="0" algn="just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4FAF-97AF-297B-E61C-D8BCBE3C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254250"/>
            <a:ext cx="4460875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55B2-A62D-F6D8-099C-F7136CCE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5173"/>
            <a:ext cx="12147550" cy="1293028"/>
          </a:xfrm>
        </p:spPr>
        <p:txBody>
          <a:bodyPr>
            <a:normAutofit/>
          </a:bodyPr>
          <a:lstStyle/>
          <a:p>
            <a:r>
              <a:rPr lang="en-US" b="1" u="sng" dirty="0"/>
              <a:t>proven track record</a:t>
            </a:r>
            <a:r>
              <a:rPr lang="en-US" dirty="0"/>
              <a:t> on ETH and BTC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7670F-7ACF-F7A9-B3D4-7D311137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33" y="1839268"/>
            <a:ext cx="3929236" cy="349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D083E-8727-AB72-17F8-990554C32BBD}"/>
              </a:ext>
            </a:extLst>
          </p:cNvPr>
          <p:cNvSpPr txBox="1"/>
          <p:nvPr/>
        </p:nvSpPr>
        <p:spPr>
          <a:xfrm>
            <a:off x="8212233" y="5600700"/>
            <a:ext cx="3884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Akcora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 (2020): </a:t>
            </a:r>
            <a:r>
              <a:rPr lang="en-US" b="1" u="sng" dirty="0"/>
              <a:t>Predicting ransomware addresses in advance</a:t>
            </a:r>
            <a:r>
              <a:rPr lang="en-US" dirty="0"/>
              <a:t> on BTC (red clusters)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AFDB2-0556-2B69-A167-3053B897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80" y="1836605"/>
            <a:ext cx="3806772" cy="3208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DD4E4-F3E9-498A-1747-327C49D39A2F}"/>
              </a:ext>
            </a:extLst>
          </p:cNvPr>
          <p:cNvSpPr txBox="1"/>
          <p:nvPr/>
        </p:nvSpPr>
        <p:spPr>
          <a:xfrm>
            <a:off x="4220254" y="5774767"/>
            <a:ext cx="392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Victor &amp; </a:t>
            </a:r>
            <a:r>
              <a:rPr lang="en-US" dirty="0" err="1"/>
              <a:t>Weintraud</a:t>
            </a:r>
            <a:r>
              <a:rPr lang="en-US" dirty="0"/>
              <a:t> (2021): </a:t>
            </a:r>
            <a:r>
              <a:rPr lang="en-US" b="1" u="sng" dirty="0"/>
              <a:t>Detecting DEX wash trades</a:t>
            </a:r>
            <a:r>
              <a:rPr lang="en-US" dirty="0"/>
              <a:t> on ETH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A10BE0-09F1-CF28-C22B-835E83CC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1" y="1830255"/>
            <a:ext cx="4038599" cy="3917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DE338B-984D-DFB1-26B4-C1B7C32DC695}"/>
              </a:ext>
            </a:extLst>
          </p:cNvPr>
          <p:cNvSpPr txBox="1"/>
          <p:nvPr/>
        </p:nvSpPr>
        <p:spPr>
          <a:xfrm>
            <a:off x="156254" y="5698567"/>
            <a:ext cx="392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Victor </a:t>
            </a:r>
            <a:r>
              <a:rPr lang="en-US" i="1" dirty="0"/>
              <a:t>et al</a:t>
            </a:r>
            <a:r>
              <a:rPr lang="en-US" dirty="0"/>
              <a:t> (2021): </a:t>
            </a:r>
            <a:r>
              <a:rPr lang="en-US" b="1" u="sng" dirty="0"/>
              <a:t>Detecting CEX addresses</a:t>
            </a:r>
            <a:r>
              <a:rPr lang="en-US" dirty="0"/>
              <a:t> (stars) on ETH. Whale-CEX interactions -&gt; alpha?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193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8DEB-7F34-6432-134B-647581E2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150"/>
            <a:ext cx="12192000" cy="3892549"/>
          </a:xfrm>
        </p:spPr>
        <p:txBody>
          <a:bodyPr/>
          <a:lstStyle/>
          <a:p>
            <a:pPr algn="ctr"/>
            <a:r>
              <a:rPr lang="en-US" dirty="0"/>
              <a:t>Where are the B2C products?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860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CEBF-7B6C-CD7A-4E28-F4DF916E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64373"/>
            <a:ext cx="9906000" cy="1293028"/>
          </a:xfrm>
        </p:spPr>
        <p:txBody>
          <a:bodyPr/>
          <a:lstStyle/>
          <a:p>
            <a:r>
              <a:rPr lang="en-US" b="1" dirty="0"/>
              <a:t>Understanding / Alpha Discovery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7F8E5-014F-F1FE-5DAB-D266F2AB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651" y="1956576"/>
            <a:ext cx="4375150" cy="34355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Demand for B2C analytics products</a:t>
            </a:r>
          </a:p>
          <a:p>
            <a:pPr lvl="1" algn="just"/>
            <a:r>
              <a:rPr lang="en-US" dirty="0"/>
              <a:t>Focused on analyzing individuals</a:t>
            </a:r>
          </a:p>
          <a:p>
            <a:pPr algn="just"/>
            <a:r>
              <a:rPr lang="en-US" dirty="0"/>
              <a:t>Fastest reader in the world (right): 400+ words/second</a:t>
            </a:r>
          </a:p>
          <a:p>
            <a:pPr algn="just"/>
            <a:r>
              <a:rPr lang="en-US" dirty="0"/>
              <a:t>Solana: ~5000 </a:t>
            </a:r>
            <a:r>
              <a:rPr lang="en-US" dirty="0" err="1"/>
              <a:t>tps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7FD01-9743-608E-2E77-97699408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61" y="1836668"/>
            <a:ext cx="2587540" cy="900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DE682-626A-EA1E-46E1-DD9B8081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079026"/>
            <a:ext cx="2724151" cy="1086318"/>
          </a:xfrm>
          <a:prstGeom prst="rect">
            <a:avLst/>
          </a:prstGeom>
        </p:spPr>
      </p:pic>
      <p:pic>
        <p:nvPicPr>
          <p:cNvPr id="1026" name="Picture 2" descr="Howard Berg - World's Fastest Reader">
            <a:extLst>
              <a:ext uri="{FF2B5EF4-FFF2-40B4-BE49-F238E27FC236}">
                <a16:creationId xmlns:a16="http://schemas.microsoft.com/office/drawing/2014/main" id="{57D00355-0531-1BFC-7E13-43E45553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00" y="1956576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564C50-0293-A7EC-71E4-A839B18DDA92}"/>
              </a:ext>
            </a:extLst>
          </p:cNvPr>
          <p:cNvSpPr txBox="1">
            <a:spLocks/>
          </p:cNvSpPr>
          <p:nvPr/>
        </p:nvSpPr>
        <p:spPr>
          <a:xfrm>
            <a:off x="0" y="5130800"/>
            <a:ext cx="12192000" cy="1147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/>
              <a:t>In Solana, algorithms are a necessity</a:t>
            </a:r>
            <a:endParaRPr lang="en-SG" b="1" u="sng" dirty="0"/>
          </a:p>
        </p:txBody>
      </p:sp>
    </p:spTree>
    <p:extLst>
      <p:ext uri="{BB962C8B-B14F-4D97-AF65-F5344CB8AC3E}">
        <p14:creationId xmlns:p14="http://schemas.microsoft.com/office/powerpoint/2010/main" val="95962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FD2-A398-E299-BB23-2EB0408F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Engine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D797-9254-E3C5-7309-F9CA1E101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 descr="User (computing) - Wikipedia">
            <a:extLst>
              <a:ext uri="{FF2B5EF4-FFF2-40B4-BE49-F238E27FC236}">
                <a16:creationId xmlns:a16="http://schemas.microsoft.com/office/drawing/2014/main" id="{A6BC1CAB-E063-AF48-E36E-DA4DDDE3E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7" y="3343161"/>
            <a:ext cx="1573213" cy="1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llet - Free business and finance icons">
            <a:extLst>
              <a:ext uri="{FF2B5EF4-FFF2-40B4-BE49-F238E27FC236}">
                <a16:creationId xmlns:a16="http://schemas.microsoft.com/office/drawing/2014/main" id="{C40DE4E6-EDA2-D98E-9114-D42D779E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5" y="3628118"/>
            <a:ext cx="1135286" cy="11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ail - Free communications icons">
            <a:extLst>
              <a:ext uri="{FF2B5EF4-FFF2-40B4-BE49-F238E27FC236}">
                <a16:creationId xmlns:a16="http://schemas.microsoft.com/office/drawing/2014/main" id="{A113488A-E4B4-49A2-FEB1-1DE81963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03" y="5045343"/>
            <a:ext cx="1135287" cy="11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allet icon Royalty Free Vector Image - VectorStock">
            <a:extLst>
              <a:ext uri="{FF2B5EF4-FFF2-40B4-BE49-F238E27FC236}">
                <a16:creationId xmlns:a16="http://schemas.microsoft.com/office/drawing/2014/main" id="{664DF480-3876-C05D-CDE1-1B09A94FA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77" y="2295893"/>
            <a:ext cx="1336946" cy="1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llet - Free business and finance icons">
            <a:extLst>
              <a:ext uri="{FF2B5EF4-FFF2-40B4-BE49-F238E27FC236}">
                <a16:creationId xmlns:a16="http://schemas.microsoft.com/office/drawing/2014/main" id="{DAB1D933-E648-A880-5CB7-02087CA5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691" y="3564836"/>
            <a:ext cx="1286571" cy="12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CBD9581-7EEB-5060-C6AA-21C73780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93" y="5097931"/>
            <a:ext cx="1257913" cy="125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37D246-BEAD-044D-ACBA-DCBBC491B480}"/>
              </a:ext>
            </a:extLst>
          </p:cNvPr>
          <p:cNvCxnSpPr>
            <a:cxnSpLocks/>
            <a:stCxn id="2054" idx="0"/>
          </p:cNvCxnSpPr>
          <p:nvPr/>
        </p:nvCxnSpPr>
        <p:spPr>
          <a:xfrm flipV="1">
            <a:off x="6662738" y="3016977"/>
            <a:ext cx="1412739" cy="6111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6DE1D-5D5F-0FB8-E7AF-E9B8153D85B8}"/>
              </a:ext>
            </a:extLst>
          </p:cNvPr>
          <p:cNvCxnSpPr>
            <a:cxnSpLocks/>
          </p:cNvCxnSpPr>
          <p:nvPr/>
        </p:nvCxnSpPr>
        <p:spPr>
          <a:xfrm>
            <a:off x="7293881" y="4195761"/>
            <a:ext cx="2669269" cy="247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6E4A95-EBB3-E29B-47B0-564374B40E38}"/>
              </a:ext>
            </a:extLst>
          </p:cNvPr>
          <p:cNvCxnSpPr>
            <a:cxnSpLocks/>
            <a:stCxn id="2054" idx="2"/>
            <a:endCxn id="2062" idx="1"/>
          </p:cNvCxnSpPr>
          <p:nvPr/>
        </p:nvCxnSpPr>
        <p:spPr>
          <a:xfrm>
            <a:off x="6662738" y="4763404"/>
            <a:ext cx="1452255" cy="9634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7A9EB5-8FBE-7F98-1CEB-57DEE7814FA9}"/>
              </a:ext>
            </a:extLst>
          </p:cNvPr>
          <p:cNvCxnSpPr>
            <a:cxnSpLocks/>
            <a:endCxn id="2056" idx="1"/>
          </p:cNvCxnSpPr>
          <p:nvPr/>
        </p:nvCxnSpPr>
        <p:spPr>
          <a:xfrm>
            <a:off x="2547144" y="4561786"/>
            <a:ext cx="2032659" cy="10512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90871A-F6A5-502C-229A-A52748F7A84F}"/>
              </a:ext>
            </a:extLst>
          </p:cNvPr>
          <p:cNvCxnSpPr>
            <a:cxnSpLocks/>
            <a:stCxn id="2058" idx="3"/>
            <a:endCxn id="2060" idx="0"/>
          </p:cNvCxnSpPr>
          <p:nvPr/>
        </p:nvCxnSpPr>
        <p:spPr>
          <a:xfrm>
            <a:off x="9412423" y="3016978"/>
            <a:ext cx="1266554" cy="54785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2A2B34-DB98-24B0-A0AC-02536C9BF1C0}"/>
              </a:ext>
            </a:extLst>
          </p:cNvPr>
          <p:cNvCxnSpPr>
            <a:cxnSpLocks/>
          </p:cNvCxnSpPr>
          <p:nvPr/>
        </p:nvCxnSpPr>
        <p:spPr>
          <a:xfrm flipH="1">
            <a:off x="9372906" y="4851407"/>
            <a:ext cx="1306070" cy="8754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F69A66-08E9-7E0B-467D-2BAB5A7E485B}"/>
              </a:ext>
            </a:extLst>
          </p:cNvPr>
          <p:cNvSpPr txBox="1"/>
          <p:nvPr/>
        </p:nvSpPr>
        <p:spPr>
          <a:xfrm>
            <a:off x="7715419" y="4247202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Wallet interactions</a:t>
            </a:r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55B31-E6C3-CAF3-B9C4-74031714FA2E}"/>
              </a:ext>
            </a:extLst>
          </p:cNvPr>
          <p:cNvSpPr txBox="1"/>
          <p:nvPr/>
        </p:nvSpPr>
        <p:spPr>
          <a:xfrm>
            <a:off x="2092978" y="5136539"/>
            <a:ext cx="2246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interactions, sends recommendations</a:t>
            </a:r>
            <a:endParaRPr lang="en-SG" dirty="0"/>
          </a:p>
        </p:txBody>
      </p:sp>
      <p:pic>
        <p:nvPicPr>
          <p:cNvPr id="2064" name="Picture 16" descr="Company - Free business icons">
            <a:extLst>
              <a:ext uri="{FF2B5EF4-FFF2-40B4-BE49-F238E27FC236}">
                <a16:creationId xmlns:a16="http://schemas.microsoft.com/office/drawing/2014/main" id="{53FA0C61-25F0-9C5B-0909-2BB4858C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69" y="2822977"/>
            <a:ext cx="1738809" cy="17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2B2D-9A2B-3450-47AA-E809C2E6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Engagement</a:t>
            </a:r>
            <a:endParaRPr lang="en-SG" dirty="0"/>
          </a:p>
        </p:txBody>
      </p:sp>
      <p:pic>
        <p:nvPicPr>
          <p:cNvPr id="3074" name="Picture 2" descr="Gamer - Free computer icons">
            <a:extLst>
              <a:ext uri="{FF2B5EF4-FFF2-40B4-BE49-F238E27FC236}">
                <a16:creationId xmlns:a16="http://schemas.microsoft.com/office/drawing/2014/main" id="{BC2BCB89-C5E5-8A8E-26F6-54E2CA10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074" y="18359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er - Free people icons">
            <a:extLst>
              <a:ext uri="{FF2B5EF4-FFF2-40B4-BE49-F238E27FC236}">
                <a16:creationId xmlns:a16="http://schemas.microsoft.com/office/drawing/2014/main" id="{E5358DAD-9E51-9204-FBC9-C4A43B6B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51" y="4781077"/>
            <a:ext cx="1973123" cy="19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mer - Free gaming icons">
            <a:extLst>
              <a:ext uri="{FF2B5EF4-FFF2-40B4-BE49-F238E27FC236}">
                <a16:creationId xmlns:a16="http://schemas.microsoft.com/office/drawing/2014/main" id="{2DBC04DA-D0C7-1DAB-62AC-C7606C94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199" y="4767847"/>
            <a:ext cx="1869324" cy="18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any - Free architecture and city icons">
            <a:extLst>
              <a:ext uri="{FF2B5EF4-FFF2-40B4-BE49-F238E27FC236}">
                <a16:creationId xmlns:a16="http://schemas.microsoft.com/office/drawing/2014/main" id="{6709B588-7F25-7D3D-3DDF-5F6161C2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0" y="18230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BFC949-8433-07B0-6133-94898D540DE5}"/>
              </a:ext>
            </a:extLst>
          </p:cNvPr>
          <p:cNvCxnSpPr>
            <a:cxnSpLocks/>
            <a:stCxn id="3080" idx="3"/>
            <a:endCxn id="3074" idx="1"/>
          </p:cNvCxnSpPr>
          <p:nvPr/>
        </p:nvCxnSpPr>
        <p:spPr>
          <a:xfrm>
            <a:off x="2912635" y="2894593"/>
            <a:ext cx="2689439" cy="128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12C30F-8300-217C-2B5B-E023C8C5B410}"/>
              </a:ext>
            </a:extLst>
          </p:cNvPr>
          <p:cNvCxnSpPr>
            <a:cxnSpLocks/>
          </p:cNvCxnSpPr>
          <p:nvPr/>
        </p:nvCxnSpPr>
        <p:spPr>
          <a:xfrm>
            <a:off x="2912635" y="3950535"/>
            <a:ext cx="4832564" cy="85006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BFA3F8-702D-1C0E-B180-74C1DBC9CDD5}"/>
              </a:ext>
            </a:extLst>
          </p:cNvPr>
          <p:cNvCxnSpPr>
            <a:cxnSpLocks/>
            <a:stCxn id="3080" idx="2"/>
            <a:endCxn id="3076" idx="1"/>
          </p:cNvCxnSpPr>
          <p:nvPr/>
        </p:nvCxnSpPr>
        <p:spPr>
          <a:xfrm>
            <a:off x="1841073" y="3966155"/>
            <a:ext cx="1787878" cy="180148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B1F9DB-8D52-5964-79F7-9E247C504C22}"/>
              </a:ext>
            </a:extLst>
          </p:cNvPr>
          <p:cNvSpPr txBox="1"/>
          <p:nvPr/>
        </p:nvSpPr>
        <p:spPr>
          <a:xfrm>
            <a:off x="3628951" y="3174192"/>
            <a:ext cx="129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 items </a:t>
            </a:r>
            <a:r>
              <a:rPr lang="en-US" dirty="0" err="1"/>
              <a:t>eg</a:t>
            </a:r>
            <a:r>
              <a:rPr lang="en-US" dirty="0"/>
              <a:t> game assets</a:t>
            </a:r>
            <a:endParaRPr lang="en-SG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5BCCFA-FC53-0258-C380-A6FE1162B46A}"/>
              </a:ext>
            </a:extLst>
          </p:cNvPr>
          <p:cNvCxnSpPr>
            <a:cxnSpLocks/>
            <a:endCxn id="3078" idx="1"/>
          </p:cNvCxnSpPr>
          <p:nvPr/>
        </p:nvCxnSpPr>
        <p:spPr>
          <a:xfrm flipV="1">
            <a:off x="5602074" y="5702509"/>
            <a:ext cx="2143125" cy="5016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1D86D3-E197-B75E-1E60-D18E98A56221}"/>
              </a:ext>
            </a:extLst>
          </p:cNvPr>
          <p:cNvCxnSpPr>
            <a:cxnSpLocks/>
            <a:stCxn id="3074" idx="3"/>
            <a:endCxn id="3078" idx="0"/>
          </p:cNvCxnSpPr>
          <p:nvPr/>
        </p:nvCxnSpPr>
        <p:spPr>
          <a:xfrm>
            <a:off x="7745199" y="2907466"/>
            <a:ext cx="934662" cy="18603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29F0EC-F6BE-D059-2D4E-93480C54E7C9}"/>
              </a:ext>
            </a:extLst>
          </p:cNvPr>
          <p:cNvCxnSpPr>
            <a:cxnSpLocks/>
            <a:stCxn id="3076" idx="0"/>
            <a:endCxn id="3074" idx="1"/>
          </p:cNvCxnSpPr>
          <p:nvPr/>
        </p:nvCxnSpPr>
        <p:spPr>
          <a:xfrm flipV="1">
            <a:off x="4615513" y="2907466"/>
            <a:ext cx="986561" cy="18736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714BD8-22BB-D908-7DB0-A5FAC9A42D60}"/>
              </a:ext>
            </a:extLst>
          </p:cNvPr>
          <p:cNvSpPr txBox="1"/>
          <p:nvPr/>
        </p:nvSpPr>
        <p:spPr>
          <a:xfrm>
            <a:off x="8623300" y="3092450"/>
            <a:ext cx="3278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 user interactions with others to monitor ecosystem health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85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3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441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Vapor Trail</vt:lpstr>
      <vt:lpstr>Linkalysis: Network Analytics Suite</vt:lpstr>
      <vt:lpstr>Fake volume &amp; activity is bad for the ecosystem</vt:lpstr>
      <vt:lpstr>Fake volume &amp; activity is bad for the ecosystem</vt:lpstr>
      <vt:lpstr> solution: the science of connections</vt:lpstr>
      <vt:lpstr>proven track record on ETH and BTC</vt:lpstr>
      <vt:lpstr>Where are the B2C products?</vt:lpstr>
      <vt:lpstr>Understanding / Alpha Discovery</vt:lpstr>
      <vt:lpstr>Recommendation Engine</vt:lpstr>
      <vt:lpstr>User Engagement</vt:lpstr>
      <vt:lpstr>Wash trade detector</vt:lpstr>
      <vt:lpstr>Typical analytics: 3 Mar 2023</vt:lpstr>
      <vt:lpstr>OuR analytics: 3 Mar 2023</vt:lpstr>
      <vt:lpstr>Prototype demo</vt:lpstr>
      <vt:lpstr>Prototype demo</vt:lpstr>
      <vt:lpstr>Team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2023-03-11T08:13:02Z</dcterms:created>
  <dcterms:modified xsi:type="dcterms:W3CDTF">2023-03-15T06:16:47Z</dcterms:modified>
</cp:coreProperties>
</file>